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3103830842_2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33103830842_2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3125f62bd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33125f62bd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3125f62bd4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33125f62bd4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310fa6adde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3310fa6adde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3310fa6adde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3310fa6adde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310fa6adde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3310fa6adde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310fa6adde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310fa6adde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3310fa6adde_1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3310fa6adde_1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3310fa6adde_1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3310fa6adde_1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354d9d917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3354d9d917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2cf322e87c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2cf322e87c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354d9d9178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3354d9d9178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3354d9d9178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3354d9d9178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3354d9d9178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3354d9d9178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3354d9d9178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3354d9d9178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3354d9d9178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3354d9d9178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3354d9d9178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3354d9d9178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3354d9d9178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3354d9d9178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3354d9d9178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3354d9d9178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33157a7bcd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33157a7bcd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33157a7bcdf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33157a7bcdf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33103830842_3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33103830842_3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33157a7bcdf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33157a7bcd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33157a7bcdf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33157a7bcdf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33103830842_3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33103830842_3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3103830842_3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33103830842_3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3103830842_3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33103830842_3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33547cd0b8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33547cd0b8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3103830842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33103830842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3103830842_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33103830842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10.png"/><Relationship Id="rId6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6.png"/><Relationship Id="rId4" Type="http://schemas.openxmlformats.org/officeDocument/2006/relationships/image" Target="../media/image5.png"/><Relationship Id="rId5" Type="http://schemas.openxmlformats.org/officeDocument/2006/relationships/image" Target="../media/image19.png"/><Relationship Id="rId6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5.png"/><Relationship Id="rId4" Type="http://schemas.openxmlformats.org/officeDocument/2006/relationships/image" Target="../media/image18.png"/><Relationship Id="rId5" Type="http://schemas.openxmlformats.org/officeDocument/2006/relationships/image" Target="../media/image1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png"/><Relationship Id="rId4" Type="http://schemas.openxmlformats.org/officeDocument/2006/relationships/image" Target="../media/image4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3.png"/><Relationship Id="rId4" Type="http://schemas.openxmlformats.org/officeDocument/2006/relationships/image" Target="../media/image2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.png"/><Relationship Id="rId4" Type="http://schemas.openxmlformats.org/officeDocument/2006/relationships/image" Target="../media/image4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4.png"/><Relationship Id="rId4" Type="http://schemas.openxmlformats.org/officeDocument/2006/relationships/image" Target="../media/image20.png"/><Relationship Id="rId5" Type="http://schemas.openxmlformats.org/officeDocument/2006/relationships/image" Target="../media/image2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0.png"/><Relationship Id="rId4" Type="http://schemas.openxmlformats.org/officeDocument/2006/relationships/image" Target="../media/image22.png"/><Relationship Id="rId5" Type="http://schemas.openxmlformats.org/officeDocument/2006/relationships/image" Target="../media/image3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4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6.png"/><Relationship Id="rId4" Type="http://schemas.openxmlformats.org/officeDocument/2006/relationships/image" Target="../media/image33.png"/><Relationship Id="rId5" Type="http://schemas.openxmlformats.org/officeDocument/2006/relationships/image" Target="../media/image3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9.png"/><Relationship Id="rId4" Type="http://schemas.openxmlformats.org/officeDocument/2006/relationships/image" Target="../media/image38.png"/><Relationship Id="rId5" Type="http://schemas.openxmlformats.org/officeDocument/2006/relationships/image" Target="../media/image46.png"/><Relationship Id="rId6" Type="http://schemas.openxmlformats.org/officeDocument/2006/relationships/image" Target="../media/image4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s://github.com/arvindkrishna87/STAT390_WI2025/blob/main/Presentation%204/Coders/Ryan%20Lach/Contour_Normal_Toggleable.ipynb" TargetMode="Externa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2.png"/><Relationship Id="rId4" Type="http://schemas.openxmlformats.org/officeDocument/2006/relationships/hyperlink" Target="https://github.com/arvindkrishna87/STAT390_WI2025/blob/main/Presentation%204/Coders/Hannah%20Ma/Normal_Squares_Toggleable_hannah_wk4.ipynb" TargetMode="Externa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4.png"/><Relationship Id="rId4" Type="http://schemas.openxmlformats.org/officeDocument/2006/relationships/image" Target="../media/image4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png"/><Relationship Id="rId4" Type="http://schemas.openxmlformats.org/officeDocument/2006/relationships/image" Target="../media/image7.png"/><Relationship Id="rId5" Type="http://schemas.openxmlformats.org/officeDocument/2006/relationships/image" Target="../media/image9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3.png"/><Relationship Id="rId4" Type="http://schemas.openxmlformats.org/officeDocument/2006/relationships/image" Target="../media/image45.png"/><Relationship Id="rId5" Type="http://schemas.openxmlformats.org/officeDocument/2006/relationships/hyperlink" Target="https://github.com/arvindkrishna87/STAT390_WI2025/blob/main/Presentation%204/Coders/Hannah%20Ma/Normal_Squares_Toggleable_hannah_wk4.ipynb" TargetMode="Externa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7.png"/><Relationship Id="rId4" Type="http://schemas.openxmlformats.org/officeDocument/2006/relationships/hyperlink" Target="https://github.com/arvindkrishna87/STAT390_WI2025/blob/main/Presentation%204/Coders/Hannah%20Ma/Normal_Squares_Toggleable_hannah_wk4.ipynb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Relationship Id="rId4" Type="http://schemas.openxmlformats.org/officeDocument/2006/relationships/image" Target="../media/image9.png"/><Relationship Id="rId5" Type="http://schemas.openxmlformats.org/officeDocument/2006/relationships/hyperlink" Target="https://github.com/arvindkrishna87/STAT390_WI2025/blob/main/Presentation%204/Thinkers/Anna%20Roney/Anna_Contour_Normal_Toggleable.ipynb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image" Target="../media/image3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Relationship Id="rId4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github.com/arvindkrishna87/STAT390_WI2025/tree/main/Presentation%204/Thinkers/Kota%20Suzuki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Relationship Id="rId4" Type="http://schemas.openxmlformats.org/officeDocument/2006/relationships/image" Target="../media/image8.png"/><Relationship Id="rId5" Type="http://schemas.openxmlformats.org/officeDocument/2006/relationships/image" Target="../media/image13.png"/><Relationship Id="rId6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Presentation 4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Patching - Anna, Kota, Jake, Hannah, John, and Ryan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2"/>
          <p:cNvSpPr txBox="1"/>
          <p:nvPr>
            <p:ph type="title"/>
          </p:nvPr>
        </p:nvSpPr>
        <p:spPr>
          <a:xfrm>
            <a:off x="311700" y="1248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Testing on other patches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5" name="Google Shape;14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9124" y="849900"/>
            <a:ext cx="3014737" cy="362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3498" y="4551050"/>
            <a:ext cx="2286000" cy="36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65301" y="884363"/>
            <a:ext cx="2286000" cy="3552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80548" y="4548200"/>
            <a:ext cx="2055500" cy="36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3"/>
          <p:cNvSpPr txBox="1"/>
          <p:nvPr>
            <p:ph type="title"/>
          </p:nvPr>
        </p:nvSpPr>
        <p:spPr>
          <a:xfrm>
            <a:off x="311700" y="1248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Testing on other patches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4" name="Google Shape;15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825" y="789929"/>
            <a:ext cx="5723250" cy="213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7825" y="2920979"/>
            <a:ext cx="4878494" cy="19177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41075" y="732271"/>
            <a:ext cx="3050524" cy="2354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28344" y="3205300"/>
            <a:ext cx="3266394" cy="175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4"/>
          <p:cNvSpPr txBox="1"/>
          <p:nvPr>
            <p:ph type="title"/>
          </p:nvPr>
        </p:nvSpPr>
        <p:spPr>
          <a:xfrm>
            <a:off x="311700" y="1248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Testing on other patches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3" name="Google Shape;16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5400" y="790600"/>
            <a:ext cx="4401836" cy="4141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Further Discussion on OpenCV’s findContours() </a:t>
            </a:r>
            <a:endParaRPr/>
          </a:p>
        </p:txBody>
      </p:sp>
      <p:pic>
        <p:nvPicPr>
          <p:cNvPr id="169" name="Google Shape;16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17725"/>
            <a:ext cx="3776022" cy="3820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65375" y="1035127"/>
            <a:ext cx="3210550" cy="19778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65374" y="2974175"/>
            <a:ext cx="3210550" cy="1977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Process of Using Function</a:t>
            </a:r>
            <a:endParaRPr/>
          </a:p>
        </p:txBody>
      </p:sp>
      <p:sp>
        <p:nvSpPr>
          <p:cNvPr id="177" name="Google Shape;177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Convert annotated epithelium image to grayscale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Convert that image to black &amp; white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cv.findContours(black &amp; white image, contour retrieval mode, contour approximation)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Retrieval mode specifies which contours are returned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Approximation indicates whether every point on the contour is returned or if it is approximated with straight lines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Because of how the retrieval modes function, certain epithelium shapes will be handled differently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Makes “breaking apart” each epithelium object in the slice more complex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 1 (Ideal Case)</a:t>
            </a:r>
            <a:endParaRPr/>
          </a:p>
        </p:txBody>
      </p:sp>
      <p:pic>
        <p:nvPicPr>
          <p:cNvPr id="183" name="Google Shape;18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43175" y="1017725"/>
            <a:ext cx="3776025" cy="3820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698" y="1017731"/>
            <a:ext cx="3776025" cy="38209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 2</a:t>
            </a:r>
            <a:endParaRPr/>
          </a:p>
        </p:txBody>
      </p:sp>
      <p:pic>
        <p:nvPicPr>
          <p:cNvPr id="190" name="Google Shape;19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33875" y="2898675"/>
            <a:ext cx="4598450" cy="188095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8"/>
          <p:cNvSpPr txBox="1"/>
          <p:nvPr>
            <p:ph idx="1" type="body"/>
          </p:nvPr>
        </p:nvSpPr>
        <p:spPr>
          <a:xfrm>
            <a:off x="311700" y="1152475"/>
            <a:ext cx="3796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 see two objects in annotation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computer sees 3, but with some help, can see 2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Both objects in annotation are “children” of the top-level image border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Donut-hole is a “child” of the larger circle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Include “children” with “parent” (if “children” exist), but not “grandchildren”/”grandparents”</a:t>
            </a:r>
            <a:endParaRPr/>
          </a:p>
        </p:txBody>
      </p:sp>
      <p:pic>
        <p:nvPicPr>
          <p:cNvPr id="192" name="Google Shape;192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33900" y="1045398"/>
            <a:ext cx="4598400" cy="18809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 3</a:t>
            </a:r>
            <a:endParaRPr/>
          </a:p>
        </p:txBody>
      </p:sp>
      <p:sp>
        <p:nvSpPr>
          <p:cNvPr id="198" name="Google Shape;198;p29"/>
          <p:cNvSpPr txBox="1"/>
          <p:nvPr>
            <p:ph idx="1" type="body"/>
          </p:nvPr>
        </p:nvSpPr>
        <p:spPr>
          <a:xfrm>
            <a:off x="311700" y="1152475"/>
            <a:ext cx="3796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Modified previous example to pretend outer epithelium connects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Once again, we see two objects in original annotation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computer sees 4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Inner epithelium borders are seen as separate from outer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Outermost epithelium edge technically has a “child,” “grandchild” and “great-grandchild”</a:t>
            </a:r>
            <a:endParaRPr/>
          </a:p>
        </p:txBody>
      </p:sp>
      <p:pic>
        <p:nvPicPr>
          <p:cNvPr id="199" name="Google Shape;19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33900" y="1047173"/>
            <a:ext cx="4598400" cy="1880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33897" y="2898677"/>
            <a:ext cx="4598402" cy="1880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Conclusions</a:t>
            </a:r>
            <a:endParaRPr/>
          </a:p>
        </p:txBody>
      </p:sp>
      <p:sp>
        <p:nvSpPr>
          <p:cNvPr id="206" name="Google Shape;206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Have methodology to handle these contour-in-contour cases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Possibly can alter Ryan’s algorithm to always work with outer and inner edges of epithelium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Can test whether there is any difference in coverage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If there isn’t, just focusing on the outer edge like it currently does is more efficient and preferable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Comparing Corner Calculation Approaches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31"/>
          <p:cNvSpPr txBox="1"/>
          <p:nvPr>
            <p:ph idx="1" type="body"/>
          </p:nvPr>
        </p:nvSpPr>
        <p:spPr>
          <a:xfrm>
            <a:off x="311700" y="1152475"/>
            <a:ext cx="3777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en" sz="1560" u="sng"/>
              <a:t>Sharon:</a:t>
            </a:r>
            <a:endParaRPr sz="1560" u="sng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770"/>
              <a:buNone/>
            </a:pPr>
            <a:r>
              <a:rPr lang="en" sz="1560"/>
              <a:t>Iteratively evaluate if at least one point on opposite sides are outside of </a:t>
            </a:r>
            <a:r>
              <a:rPr lang="en" sz="1560"/>
              <a:t>epithelium</a:t>
            </a:r>
            <a:endParaRPr sz="1560"/>
          </a:p>
          <a:p>
            <a:pPr indent="-327660" lvl="0" marL="457200" rtl="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ts val="1560"/>
              <a:buChar char="●"/>
            </a:pPr>
            <a:r>
              <a:rPr lang="en" sz="1560"/>
              <a:t>Creates more squares</a:t>
            </a:r>
            <a:endParaRPr sz="1560"/>
          </a:p>
          <a:p>
            <a:pPr indent="-32766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560"/>
              <a:buChar char="●"/>
            </a:pPr>
            <a:r>
              <a:rPr lang="en" sz="1560"/>
              <a:t>Squares may not cover width of epithelium when convex</a:t>
            </a:r>
            <a:endParaRPr sz="1560"/>
          </a:p>
          <a:p>
            <a:pPr indent="-32766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560"/>
              <a:buChar char="●"/>
            </a:pPr>
            <a:r>
              <a:rPr lang="en" sz="1560"/>
              <a:t>Squares can be less aligned with cell</a:t>
            </a:r>
            <a:endParaRPr sz="1560"/>
          </a:p>
        </p:txBody>
      </p:sp>
      <p:sp>
        <p:nvSpPr>
          <p:cNvPr id="213" name="Google Shape;213;p31"/>
          <p:cNvSpPr txBox="1"/>
          <p:nvPr>
            <p:ph idx="1" type="body"/>
          </p:nvPr>
        </p:nvSpPr>
        <p:spPr>
          <a:xfrm>
            <a:off x="4998725" y="1152475"/>
            <a:ext cx="3408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50" u="sng"/>
              <a:t>Ryan</a:t>
            </a:r>
            <a:r>
              <a:rPr lang="en" sz="1550"/>
              <a:t>:</a:t>
            </a:r>
            <a:endParaRPr sz="155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50"/>
              <a:t>Iteratively increase width along the normal line until outside of epithelium</a:t>
            </a:r>
            <a:endParaRPr sz="1550"/>
          </a:p>
          <a:p>
            <a:pPr indent="-327025" lvl="0" marL="457200" rtl="0" algn="l">
              <a:spcBef>
                <a:spcPts val="1200"/>
              </a:spcBef>
              <a:spcAft>
                <a:spcPts val="0"/>
              </a:spcAft>
              <a:buSzPts val="1550"/>
              <a:buChar char="●"/>
            </a:pPr>
            <a:r>
              <a:rPr lang="en" sz="1550"/>
              <a:t>Creates fewer squares</a:t>
            </a:r>
            <a:endParaRPr sz="1550"/>
          </a:p>
          <a:p>
            <a:pPr indent="-327025" lvl="0" marL="457200" rtl="0" algn="l">
              <a:spcBef>
                <a:spcPts val="0"/>
              </a:spcBef>
              <a:spcAft>
                <a:spcPts val="0"/>
              </a:spcAft>
              <a:buSzPts val="1550"/>
              <a:buChar char="●"/>
            </a:pPr>
            <a:r>
              <a:rPr lang="en" sz="1550"/>
              <a:t>May leave larger section vacant/sparse</a:t>
            </a:r>
            <a:endParaRPr sz="1550"/>
          </a:p>
          <a:p>
            <a:pPr indent="-327025" lvl="0" marL="457200" rtl="0" algn="l">
              <a:spcBef>
                <a:spcPts val="0"/>
              </a:spcBef>
              <a:spcAft>
                <a:spcPts val="0"/>
              </a:spcAft>
              <a:buSzPts val="1550"/>
              <a:buChar char="●"/>
            </a:pPr>
            <a:r>
              <a:rPr lang="en" sz="1550"/>
              <a:t>May create very large squares</a:t>
            </a:r>
            <a:endParaRPr sz="155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Objectives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Test the patching code and identify any issues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Work with the issue of contour within contour, i.e., epithelium within epithelium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Decide whether to use Ryan or Sharon's variation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Incorporating Thinkers’ epithelium width calculation into Ryan’s codebase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Determine what hyperparameter values will be appropriate given that our priority is covering the epithelium and that % overlap and amount of background in patch are not that important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Solve contour within contour issue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2"/>
          <p:cNvSpPr txBox="1"/>
          <p:nvPr/>
        </p:nvSpPr>
        <p:spPr>
          <a:xfrm>
            <a:off x="707475" y="213650"/>
            <a:ext cx="3333000" cy="5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dk2"/>
                </a:solidFill>
              </a:rPr>
              <a:t>Sharon</a:t>
            </a:r>
            <a:endParaRPr sz="1800" u="sng">
              <a:solidFill>
                <a:schemeClr val="dk2"/>
              </a:solidFill>
            </a:endParaRPr>
          </a:p>
        </p:txBody>
      </p:sp>
      <p:sp>
        <p:nvSpPr>
          <p:cNvPr id="219" name="Google Shape;219;p32"/>
          <p:cNvSpPr txBox="1"/>
          <p:nvPr/>
        </p:nvSpPr>
        <p:spPr>
          <a:xfrm>
            <a:off x="5586750" y="213650"/>
            <a:ext cx="3333000" cy="5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dk2"/>
                </a:solidFill>
              </a:rPr>
              <a:t>Ryan</a:t>
            </a:r>
            <a:endParaRPr sz="1800" u="sng">
              <a:solidFill>
                <a:schemeClr val="dk2"/>
              </a:solidFill>
            </a:endParaRPr>
          </a:p>
        </p:txBody>
      </p:sp>
      <p:pic>
        <p:nvPicPr>
          <p:cNvPr id="220" name="Google Shape;22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5275" y="782450"/>
            <a:ext cx="2402942" cy="404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6550" y="782450"/>
            <a:ext cx="2184591" cy="404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32"/>
          <p:cNvPicPr preferRelativeResize="0"/>
          <p:nvPr/>
        </p:nvPicPr>
        <p:blipFill rotWithShape="1">
          <a:blip r:embed="rId5">
            <a:alphaModFix/>
          </a:blip>
          <a:srcRect b="-8840" l="-2280" r="2279" t="8840"/>
          <a:stretch/>
        </p:blipFill>
        <p:spPr>
          <a:xfrm>
            <a:off x="2753541" y="1944325"/>
            <a:ext cx="2109333" cy="19946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3"/>
          <p:cNvSpPr txBox="1"/>
          <p:nvPr/>
        </p:nvSpPr>
        <p:spPr>
          <a:xfrm>
            <a:off x="467350" y="221650"/>
            <a:ext cx="3333000" cy="5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dk2"/>
                </a:solidFill>
              </a:rPr>
              <a:t>Sharon</a:t>
            </a:r>
            <a:endParaRPr sz="1800" u="sng">
              <a:solidFill>
                <a:schemeClr val="dk2"/>
              </a:solidFill>
            </a:endParaRPr>
          </a:p>
        </p:txBody>
      </p:sp>
      <p:sp>
        <p:nvSpPr>
          <p:cNvPr id="228" name="Google Shape;228;p33"/>
          <p:cNvSpPr txBox="1"/>
          <p:nvPr/>
        </p:nvSpPr>
        <p:spPr>
          <a:xfrm>
            <a:off x="6508350" y="221650"/>
            <a:ext cx="3333000" cy="5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dk2"/>
                </a:solidFill>
              </a:rPr>
              <a:t>Ryan</a:t>
            </a:r>
            <a:endParaRPr sz="1800" u="sng">
              <a:solidFill>
                <a:schemeClr val="dk2"/>
              </a:solidFill>
            </a:endParaRPr>
          </a:p>
        </p:txBody>
      </p:sp>
      <p:pic>
        <p:nvPicPr>
          <p:cNvPr id="229" name="Google Shape;22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350" y="838700"/>
            <a:ext cx="2708177" cy="4048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32102" y="838700"/>
            <a:ext cx="3051759" cy="4048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53963" y="1796025"/>
            <a:ext cx="2552700" cy="213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4"/>
          <p:cNvSpPr txBox="1"/>
          <p:nvPr/>
        </p:nvSpPr>
        <p:spPr>
          <a:xfrm>
            <a:off x="1220450" y="263225"/>
            <a:ext cx="3333000" cy="5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dk2"/>
                </a:solidFill>
              </a:rPr>
              <a:t>Sharon</a:t>
            </a:r>
            <a:endParaRPr sz="1800" u="sng">
              <a:solidFill>
                <a:schemeClr val="dk2"/>
              </a:solidFill>
            </a:endParaRPr>
          </a:p>
        </p:txBody>
      </p:sp>
      <p:sp>
        <p:nvSpPr>
          <p:cNvPr id="237" name="Google Shape;237;p34"/>
          <p:cNvSpPr txBox="1"/>
          <p:nvPr/>
        </p:nvSpPr>
        <p:spPr>
          <a:xfrm>
            <a:off x="5747200" y="263225"/>
            <a:ext cx="3333000" cy="5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dk2"/>
                </a:solidFill>
              </a:rPr>
              <a:t>Ryan</a:t>
            </a:r>
            <a:endParaRPr sz="1800" u="sng">
              <a:solidFill>
                <a:schemeClr val="dk2"/>
              </a:solidFill>
            </a:endParaRPr>
          </a:p>
        </p:txBody>
      </p:sp>
      <p:pic>
        <p:nvPicPr>
          <p:cNvPr id="238" name="Google Shape;23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95275" y="832025"/>
            <a:ext cx="1961931" cy="404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5675" y="832025"/>
            <a:ext cx="2188550" cy="404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66625" y="1931175"/>
            <a:ext cx="2276250" cy="18499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5"/>
          <p:cNvSpPr txBox="1"/>
          <p:nvPr/>
        </p:nvSpPr>
        <p:spPr>
          <a:xfrm>
            <a:off x="467350" y="221650"/>
            <a:ext cx="3333000" cy="5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dk2"/>
                </a:solidFill>
              </a:rPr>
              <a:t>Sharon</a:t>
            </a:r>
            <a:endParaRPr sz="1800" u="sng">
              <a:solidFill>
                <a:schemeClr val="dk2"/>
              </a:solidFill>
            </a:endParaRPr>
          </a:p>
        </p:txBody>
      </p:sp>
      <p:sp>
        <p:nvSpPr>
          <p:cNvPr id="246" name="Google Shape;246;p35"/>
          <p:cNvSpPr txBox="1"/>
          <p:nvPr/>
        </p:nvSpPr>
        <p:spPr>
          <a:xfrm>
            <a:off x="6684275" y="221650"/>
            <a:ext cx="3333000" cy="5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dk2"/>
                </a:solidFill>
              </a:rPr>
              <a:t>Ryan</a:t>
            </a:r>
            <a:endParaRPr sz="1800" u="sng">
              <a:solidFill>
                <a:schemeClr val="dk2"/>
              </a:solidFill>
            </a:endParaRPr>
          </a:p>
        </p:txBody>
      </p:sp>
      <p:pic>
        <p:nvPicPr>
          <p:cNvPr id="247" name="Google Shape;247;p35"/>
          <p:cNvPicPr preferRelativeResize="0"/>
          <p:nvPr/>
        </p:nvPicPr>
        <p:blipFill rotWithShape="1">
          <a:blip r:embed="rId3">
            <a:alphaModFix/>
          </a:blip>
          <a:srcRect b="0" l="0" r="5535" t="0"/>
          <a:stretch/>
        </p:blipFill>
        <p:spPr>
          <a:xfrm>
            <a:off x="152400" y="790450"/>
            <a:ext cx="2870675" cy="404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41722" y="790438"/>
            <a:ext cx="2919956" cy="404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01275" y="1743000"/>
            <a:ext cx="2562225" cy="214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Optimal Hyperparameters</a:t>
            </a:r>
            <a:endParaRPr/>
          </a:p>
        </p:txBody>
      </p:sp>
      <p:sp>
        <p:nvSpPr>
          <p:cNvPr id="255" name="Google Shape;255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As blank pixel content </a:t>
            </a:r>
            <a:r>
              <a:rPr lang="en"/>
              <a:t>and</a:t>
            </a:r>
            <a:r>
              <a:rPr lang="en"/>
              <a:t> square overlap are no longer concerns: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No </a:t>
            </a:r>
            <a:r>
              <a:rPr lang="en"/>
              <a:t>second</a:t>
            </a:r>
            <a:r>
              <a:rPr lang="en"/>
              <a:t> pass as overlap is less of a concern and it decreases created </a:t>
            </a:r>
            <a:r>
              <a:rPr lang="en"/>
              <a:t>patches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Small </a:t>
            </a:r>
            <a:r>
              <a:rPr b="1" lang="en"/>
              <a:t>step size</a:t>
            </a:r>
            <a:r>
              <a:rPr lang="en"/>
              <a:t> for maximum number of candidate squares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Larger </a:t>
            </a:r>
            <a:r>
              <a:rPr b="1" lang="en"/>
              <a:t>look back</a:t>
            </a:r>
            <a:r>
              <a:rPr lang="en"/>
              <a:t> to avoid excessive overlap without </a:t>
            </a:r>
            <a:r>
              <a:rPr lang="en"/>
              <a:t>second</a:t>
            </a:r>
            <a:r>
              <a:rPr lang="en"/>
              <a:t> pass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Small </a:t>
            </a:r>
            <a:r>
              <a:rPr b="1" lang="en"/>
              <a:t>square size</a:t>
            </a:r>
            <a:r>
              <a:rPr lang="en"/>
              <a:t> to allow patches to better fit small widths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Large </a:t>
            </a:r>
            <a:r>
              <a:rPr b="1" lang="en"/>
              <a:t>smoothing size </a:t>
            </a:r>
            <a:r>
              <a:rPr lang="en"/>
              <a:t>to prevent jutting normal lines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"/>
              <a:t>Overlap thresh</a:t>
            </a:r>
            <a:r>
              <a:rPr lang="en"/>
              <a:t> of </a:t>
            </a:r>
            <a:r>
              <a:rPr lang="en"/>
              <a:t>around</a:t>
            </a:r>
            <a:r>
              <a:rPr lang="en"/>
              <a:t> 0.4 allows for dense square placement without excessive overlap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Potential Alternate Square Creation Method</a:t>
            </a:r>
            <a:endParaRPr/>
          </a:p>
        </p:txBody>
      </p:sp>
      <p:sp>
        <p:nvSpPr>
          <p:cNvPr id="261" name="Google Shape;261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Create a new square once an overlap condition is met: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Removes the need for step, look_back, and first/second passes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Works by taking a point of the contour and finding width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If square meets the overlap condition it is kept, otherwise next point is evaluated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Slower than dense approach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Fewer hyperparameters to tune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More consistent results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Addition of roll hyperparameter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Controls the first point passed into square creation while </a:t>
            </a:r>
            <a:r>
              <a:rPr lang="en"/>
              <a:t>maintaining</a:t>
            </a:r>
            <a:r>
              <a:rPr lang="en"/>
              <a:t> order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[1,2,3,4] -&gt; [3,4,1,2]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This allows for differing results with fewer parameter interactions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68" name="Google Shape;26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2738" y="541749"/>
            <a:ext cx="1605381" cy="325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16500" y="541750"/>
            <a:ext cx="1576194" cy="3255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1661" y="541750"/>
            <a:ext cx="2401279" cy="325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54573" y="541750"/>
            <a:ext cx="2197765" cy="3255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Observations</a:t>
            </a:r>
            <a:endParaRPr/>
          </a:p>
        </p:txBody>
      </p:sp>
      <p:sp>
        <p:nvSpPr>
          <p:cNvPr id="277" name="Google Shape;277;p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Mal-aligned normals are a consistent issue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Sharon’s code creates small isolated squares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Ryan’s code may do the same or create </a:t>
            </a:r>
            <a:r>
              <a:rPr lang="en"/>
              <a:t>very</a:t>
            </a:r>
            <a:r>
              <a:rPr lang="en"/>
              <a:t> large squares</a:t>
            </a:r>
            <a:endParaRPr/>
          </a:p>
          <a:p>
            <a:pPr indent="-3175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Previously</a:t>
            </a:r>
            <a:r>
              <a:rPr lang="en"/>
              <a:t> </a:t>
            </a:r>
            <a:r>
              <a:rPr lang="en"/>
              <a:t>mentioned</a:t>
            </a:r>
            <a:r>
              <a:rPr lang="en"/>
              <a:t> centroid adaptation may also be used to help alleviate</a:t>
            </a:r>
            <a:endParaRPr/>
          </a:p>
          <a:p>
            <a:pPr indent="-3175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Using a calculated epithelium width may also help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Potentially enact these changes and then recompare approaches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Both are small variations in one segment of the entire algorithm</a:t>
            </a:r>
            <a:endParaRPr/>
          </a:p>
          <a:p>
            <a:pPr indent="-3175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Simple to alternate between the two</a:t>
            </a:r>
            <a:endParaRPr/>
          </a:p>
        </p:txBody>
      </p:sp>
      <p:sp>
        <p:nvSpPr>
          <p:cNvPr id="278" name="Google Shape;278;p39"/>
          <p:cNvSpPr txBox="1"/>
          <p:nvPr/>
        </p:nvSpPr>
        <p:spPr>
          <a:xfrm>
            <a:off x="503125" y="4024900"/>
            <a:ext cx="2007600" cy="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hlinkClick r:id="rId3"/>
              </a:rPr>
              <a:t>GitHub Link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Addressing Contour within Contour bug</a:t>
            </a:r>
            <a:endParaRPr/>
          </a:p>
        </p:txBody>
      </p:sp>
      <p:sp>
        <p:nvSpPr>
          <p:cNvPr id="284" name="Google Shape;284;p40"/>
          <p:cNvSpPr txBox="1"/>
          <p:nvPr>
            <p:ph idx="1" type="body"/>
          </p:nvPr>
        </p:nvSpPr>
        <p:spPr>
          <a:xfrm>
            <a:off x="92300" y="1152475"/>
            <a:ext cx="5872500" cy="27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lang="en" sz="2200"/>
              <a:t>Test last week’s contour retrieval logic on correctly extracted QuPath annotations</a:t>
            </a:r>
            <a:endParaRPr sz="22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AutoNum type="alphaLcPeriod"/>
            </a:pPr>
            <a:r>
              <a:rPr lang="en" sz="1800"/>
              <a:t>This revealed that cv2.findContours treats white as foreground and black as background, so the contour logic returned only the image boundary 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AutoNum type="alphaLcPeriod"/>
            </a:pPr>
            <a:r>
              <a:rPr lang="en" sz="1800"/>
              <a:t>⇒ updated Ryan’s image preprocessing code to work with QuPath annotations</a:t>
            </a:r>
            <a:endParaRPr sz="1800"/>
          </a:p>
        </p:txBody>
      </p:sp>
      <p:pic>
        <p:nvPicPr>
          <p:cNvPr id="285" name="Google Shape;28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89900" y="1152472"/>
            <a:ext cx="2571750" cy="3507450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40"/>
          <p:cNvSpPr txBox="1"/>
          <p:nvPr/>
        </p:nvSpPr>
        <p:spPr>
          <a:xfrm>
            <a:off x="238625" y="4574000"/>
            <a:ext cx="1665600" cy="46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hlinkClick r:id="rId4"/>
              </a:rPr>
              <a:t>Notebook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Recap: Attempt to Manipulate Contour Hierarchy</a:t>
            </a:r>
            <a:endParaRPr/>
          </a:p>
        </p:txBody>
      </p:sp>
      <p:pic>
        <p:nvPicPr>
          <p:cNvPr id="292" name="Google Shape;29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0550" y="1647794"/>
            <a:ext cx="4156376" cy="2706282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41"/>
          <p:cNvSpPr txBox="1"/>
          <p:nvPr/>
        </p:nvSpPr>
        <p:spPr>
          <a:xfrm>
            <a:off x="4888800" y="1647800"/>
            <a:ext cx="3830700" cy="18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libri"/>
              <a:buChar char="●"/>
            </a:pPr>
            <a:r>
              <a:rPr lang="en" sz="16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Take advantage of CV2’s built-in capabilities for tracking nested contours</a:t>
            </a:r>
            <a:endParaRPr sz="16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libri"/>
              <a:buChar char="●"/>
            </a:pPr>
            <a:r>
              <a:rPr lang="en" sz="16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[Next, prev, child, parent]</a:t>
            </a:r>
            <a:endParaRPr sz="16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libri"/>
              <a:buChar char="●"/>
            </a:pPr>
            <a:r>
              <a:rPr lang="en" sz="16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We want </a:t>
            </a:r>
            <a:endParaRPr sz="16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libri"/>
              <a:buChar char="○"/>
            </a:pPr>
            <a:r>
              <a:rPr lang="en" sz="16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Donuts (no siblings, single child)</a:t>
            </a:r>
            <a:endParaRPr sz="16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libri"/>
              <a:buChar char="○"/>
            </a:pPr>
            <a:r>
              <a:rPr lang="en" sz="16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Islands (no parent, no child)</a:t>
            </a:r>
            <a:endParaRPr sz="16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4" name="Google Shape;294;p41"/>
          <p:cNvPicPr preferRelativeResize="0"/>
          <p:nvPr/>
        </p:nvPicPr>
        <p:blipFill rotWithShape="1">
          <a:blip r:embed="rId4">
            <a:alphaModFix/>
          </a:blip>
          <a:srcRect b="39309" l="0" r="0" t="0"/>
          <a:stretch/>
        </p:blipFill>
        <p:spPr>
          <a:xfrm>
            <a:off x="5100650" y="3594525"/>
            <a:ext cx="2554225" cy="1221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Testing Ryan’s code on new slices</a:t>
            </a:r>
            <a:endParaRPr/>
          </a:p>
        </p:txBody>
      </p:sp>
      <p:pic>
        <p:nvPicPr>
          <p:cNvPr id="67" name="Google Shape;6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2833737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5"/>
          <p:cNvSpPr txBox="1"/>
          <p:nvPr/>
        </p:nvSpPr>
        <p:spPr>
          <a:xfrm>
            <a:off x="1459825" y="4387800"/>
            <a:ext cx="1894500" cy="2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</a:rPr>
              <a:t>h2114161 h&amp;e_ROI_1</a:t>
            </a:r>
            <a:endParaRPr sz="1000">
              <a:solidFill>
                <a:schemeClr val="lt1"/>
              </a:solidFill>
            </a:endParaRPr>
          </a:p>
        </p:txBody>
      </p:sp>
      <p:pic>
        <p:nvPicPr>
          <p:cNvPr id="69" name="Google Shape;69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06725" y="1170125"/>
            <a:ext cx="2093309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5"/>
          <p:cNvSpPr txBox="1"/>
          <p:nvPr/>
        </p:nvSpPr>
        <p:spPr>
          <a:xfrm>
            <a:off x="4143025" y="4387800"/>
            <a:ext cx="1894500" cy="2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</a:rPr>
              <a:t>h2114162 h&amp;e_ROI_1</a:t>
            </a:r>
            <a:endParaRPr sz="1000">
              <a:solidFill>
                <a:schemeClr val="lt1"/>
              </a:solidFill>
            </a:endParaRPr>
          </a:p>
        </p:txBody>
      </p:sp>
      <p:pic>
        <p:nvPicPr>
          <p:cNvPr id="71" name="Google Shape;71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76931" y="1170125"/>
            <a:ext cx="3062268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5"/>
          <p:cNvSpPr txBox="1"/>
          <p:nvPr/>
        </p:nvSpPr>
        <p:spPr>
          <a:xfrm>
            <a:off x="7194425" y="4387800"/>
            <a:ext cx="1894500" cy="2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</a:rPr>
              <a:t>h2114163 h&amp;e_ROI_1</a:t>
            </a:r>
            <a:endParaRPr sz="1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2"/>
          <p:cNvSpPr txBox="1"/>
          <p:nvPr>
            <p:ph type="title"/>
          </p:nvPr>
        </p:nvSpPr>
        <p:spPr>
          <a:xfrm>
            <a:off x="311700" y="216425"/>
            <a:ext cx="8520600" cy="32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Addressing Contour within Contour bug (cont.)</a:t>
            </a:r>
            <a:endParaRPr/>
          </a:p>
        </p:txBody>
      </p:sp>
      <p:pic>
        <p:nvPicPr>
          <p:cNvPr id="300" name="Google Shape;30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19040" y="2808759"/>
            <a:ext cx="2007585" cy="233473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42"/>
          <p:cNvPicPr preferRelativeResize="0"/>
          <p:nvPr/>
        </p:nvPicPr>
        <p:blipFill rotWithShape="1">
          <a:blip r:embed="rId4">
            <a:alphaModFix/>
          </a:blip>
          <a:srcRect b="7132" l="15318" r="0" t="0"/>
          <a:stretch/>
        </p:blipFill>
        <p:spPr>
          <a:xfrm>
            <a:off x="1585675" y="2741875"/>
            <a:ext cx="2160076" cy="2401625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42"/>
          <p:cNvSpPr txBox="1"/>
          <p:nvPr>
            <p:ph idx="1" type="body"/>
          </p:nvPr>
        </p:nvSpPr>
        <p:spPr>
          <a:xfrm>
            <a:off x="311700" y="713550"/>
            <a:ext cx="8520600" cy="185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2. </a:t>
            </a:r>
            <a:r>
              <a:rPr lang="en" sz="2000"/>
              <a:t>Revised hierarchy </a:t>
            </a:r>
            <a:r>
              <a:rPr lang="en"/>
              <a:t>logic</a:t>
            </a:r>
            <a:endParaRPr/>
          </a:p>
          <a:p>
            <a:pPr indent="-342900" lvl="1" marL="914400" rtl="0" algn="l">
              <a:spcBef>
                <a:spcPts val="1200"/>
              </a:spcBef>
              <a:spcAft>
                <a:spcPts val="0"/>
              </a:spcAft>
              <a:buSzPts val="1800"/>
              <a:buAutoNum type="alphaLcPeriod"/>
            </a:pPr>
            <a:r>
              <a:rPr lang="en" sz="1800"/>
              <a:t>For donuts: contours were failing due to the presence of multiple nested contours within the outer border of the epithelium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AutoNum type="alphaLcPeriod"/>
            </a:pPr>
            <a:r>
              <a:rPr lang="en" sz="1800"/>
              <a:t>The fix: check for donuts who have children but no parent, which ensures that the kept contour is the largest of any nested contours</a:t>
            </a:r>
            <a:endParaRPr sz="1800"/>
          </a:p>
        </p:txBody>
      </p:sp>
      <p:sp>
        <p:nvSpPr>
          <p:cNvPr id="303" name="Google Shape;303;p42"/>
          <p:cNvSpPr txBox="1"/>
          <p:nvPr/>
        </p:nvSpPr>
        <p:spPr>
          <a:xfrm>
            <a:off x="238625" y="4574000"/>
            <a:ext cx="1665600" cy="46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hlinkClick r:id="rId5"/>
              </a:rPr>
              <a:t>Notebook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 bugs</a:t>
            </a:r>
            <a:endParaRPr/>
          </a:p>
        </p:txBody>
      </p:sp>
      <p:sp>
        <p:nvSpPr>
          <p:cNvPr id="309" name="Google Shape;309;p43"/>
          <p:cNvSpPr txBox="1"/>
          <p:nvPr>
            <p:ph idx="1" type="body"/>
          </p:nvPr>
        </p:nvSpPr>
        <p:spPr>
          <a:xfrm>
            <a:off x="311700" y="1152475"/>
            <a:ext cx="4575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Some slices are taking really long to generate patches with the new contours (upwards of 100 minutes)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Determine cause of disconnected contours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Thoroughly evaluate against RETR_EXTERNAL</a:t>
            </a:r>
            <a:endParaRPr/>
          </a:p>
        </p:txBody>
      </p:sp>
      <p:pic>
        <p:nvPicPr>
          <p:cNvPr id="310" name="Google Shape;31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82650" y="0"/>
            <a:ext cx="1920575" cy="4967925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43"/>
          <p:cNvSpPr/>
          <p:nvPr/>
        </p:nvSpPr>
        <p:spPr>
          <a:xfrm>
            <a:off x="7509275" y="3403500"/>
            <a:ext cx="697800" cy="1452000"/>
          </a:xfrm>
          <a:prstGeom prst="ellipse">
            <a:avLst/>
          </a:prstGeom>
          <a:noFill/>
          <a:ln cap="flat" cmpd="sng" w="28575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43"/>
          <p:cNvSpPr txBox="1"/>
          <p:nvPr/>
        </p:nvSpPr>
        <p:spPr>
          <a:xfrm>
            <a:off x="238625" y="4574000"/>
            <a:ext cx="1665600" cy="46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hlinkClick r:id="rId4"/>
              </a:rPr>
              <a:t>Notebook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First Issue Found</a:t>
            </a:r>
            <a:endParaRPr/>
          </a:p>
        </p:txBody>
      </p:sp>
      <p:sp>
        <p:nvSpPr>
          <p:cNvPr id="78" name="Google Shape;78;p16"/>
          <p:cNvSpPr txBox="1"/>
          <p:nvPr/>
        </p:nvSpPr>
        <p:spPr>
          <a:xfrm>
            <a:off x="1459825" y="4387800"/>
            <a:ext cx="1894500" cy="2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</a:rPr>
              <a:t>h2114161 h&amp;e_ROI_1</a:t>
            </a:r>
            <a:endParaRPr sz="1000">
              <a:solidFill>
                <a:schemeClr val="lt1"/>
              </a:solidFill>
            </a:endParaRPr>
          </a:p>
        </p:txBody>
      </p:sp>
      <p:pic>
        <p:nvPicPr>
          <p:cNvPr id="79" name="Google Shape;79;p16"/>
          <p:cNvPicPr preferRelativeResize="0"/>
          <p:nvPr/>
        </p:nvPicPr>
        <p:blipFill rotWithShape="1">
          <a:blip r:embed="rId3">
            <a:alphaModFix/>
          </a:blip>
          <a:srcRect b="35379" l="58272" r="0" t="38282"/>
          <a:stretch/>
        </p:blipFill>
        <p:spPr>
          <a:xfrm>
            <a:off x="311700" y="1017725"/>
            <a:ext cx="1665175" cy="191850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6"/>
          <p:cNvSpPr txBox="1"/>
          <p:nvPr/>
        </p:nvSpPr>
        <p:spPr>
          <a:xfrm>
            <a:off x="4143025" y="4387800"/>
            <a:ext cx="1894500" cy="2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</a:rPr>
              <a:t>h2114162 h&amp;e_ROI_1</a:t>
            </a:r>
            <a:endParaRPr sz="1000">
              <a:solidFill>
                <a:schemeClr val="lt1"/>
              </a:solidFill>
            </a:endParaRPr>
          </a:p>
        </p:txBody>
      </p:sp>
      <p:pic>
        <p:nvPicPr>
          <p:cNvPr id="81" name="Google Shape;81;p16"/>
          <p:cNvPicPr preferRelativeResize="0"/>
          <p:nvPr/>
        </p:nvPicPr>
        <p:blipFill rotWithShape="1">
          <a:blip r:embed="rId4">
            <a:alphaModFix/>
          </a:blip>
          <a:srcRect b="62219" l="74257" r="5746" t="22791"/>
          <a:stretch/>
        </p:blipFill>
        <p:spPr>
          <a:xfrm>
            <a:off x="311700" y="3268000"/>
            <a:ext cx="1521300" cy="1422853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6"/>
          <p:cNvSpPr txBox="1"/>
          <p:nvPr/>
        </p:nvSpPr>
        <p:spPr>
          <a:xfrm>
            <a:off x="7194425" y="4387800"/>
            <a:ext cx="1894500" cy="2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</a:rPr>
              <a:t>h2114163 h&amp;e_ROI_1</a:t>
            </a:r>
            <a:endParaRPr sz="1000">
              <a:solidFill>
                <a:schemeClr val="lt1"/>
              </a:solidFill>
            </a:endParaRPr>
          </a:p>
        </p:txBody>
      </p:sp>
      <p:sp>
        <p:nvSpPr>
          <p:cNvPr id="83" name="Google Shape;83;p16"/>
          <p:cNvSpPr txBox="1"/>
          <p:nvPr/>
        </p:nvSpPr>
        <p:spPr>
          <a:xfrm>
            <a:off x="311700" y="2936225"/>
            <a:ext cx="1521300" cy="2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h2114162 h&amp;e_ROI_1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84" name="Google Shape;84;p16"/>
          <p:cNvSpPr txBox="1"/>
          <p:nvPr/>
        </p:nvSpPr>
        <p:spPr>
          <a:xfrm>
            <a:off x="2023950" y="1017725"/>
            <a:ext cx="6808500" cy="226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Normal vector is sometimes drawn outward of the cell instead of inward</a:t>
            </a:r>
            <a:endParaRPr sz="1800">
              <a:solidFill>
                <a:schemeClr val="dk2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Reason: </a:t>
            </a:r>
            <a:r>
              <a:rPr lang="en" sz="1800">
                <a:solidFill>
                  <a:schemeClr val="dk2"/>
                </a:solidFill>
              </a:rPr>
              <a:t>cv2.findContours()</a:t>
            </a:r>
            <a:r>
              <a:rPr lang="en" sz="1800">
                <a:solidFill>
                  <a:schemeClr val="dk2"/>
                </a:solidFill>
              </a:rPr>
              <a:t> calculates outer contours counter-clockwise and inner contours clockwise. This resulted in inconsistent normal orientations when small islands of epithelium exist.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Solution: Ensure all normals point inward by calculating the contour's centroid, checking the direction of the normal, and flipping it if </a:t>
            </a:r>
            <a:r>
              <a:rPr lang="en" sz="1800">
                <a:solidFill>
                  <a:schemeClr val="dk2"/>
                </a:solidFill>
              </a:rPr>
              <a:t>it's</a:t>
            </a:r>
            <a:r>
              <a:rPr lang="en" sz="1800">
                <a:solidFill>
                  <a:schemeClr val="dk2"/>
                </a:solidFill>
              </a:rPr>
              <a:t> wrong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 u="sng">
                <a:solidFill>
                  <a:schemeClr val="hlink"/>
                </a:solidFill>
                <a:hlinkClick r:id="rId5"/>
              </a:rPr>
              <a:t>Updated code here</a:t>
            </a:r>
            <a:r>
              <a:rPr lang="en" sz="1800">
                <a:solidFill>
                  <a:schemeClr val="dk2"/>
                </a:solidFill>
              </a:rPr>
              <a:t>, results on the next slide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85" name="Google Shape;85;p16"/>
          <p:cNvSpPr txBox="1"/>
          <p:nvPr/>
        </p:nvSpPr>
        <p:spPr>
          <a:xfrm>
            <a:off x="311700" y="4788925"/>
            <a:ext cx="1521300" cy="2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h2114163 h&amp;e_ROI_1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1575" y="1017725"/>
            <a:ext cx="2093309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First Issue Found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7"/>
          <p:cNvSpPr txBox="1"/>
          <p:nvPr/>
        </p:nvSpPr>
        <p:spPr>
          <a:xfrm>
            <a:off x="1025450" y="4268400"/>
            <a:ext cx="1894500" cy="2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</a:rPr>
              <a:t>h2114162 h&amp;e_ROI_1</a:t>
            </a:r>
            <a:endParaRPr sz="1000">
              <a:solidFill>
                <a:schemeClr val="lt1"/>
              </a:solidFill>
            </a:endParaRPr>
          </a:p>
        </p:txBody>
      </p:sp>
      <p:sp>
        <p:nvSpPr>
          <p:cNvPr id="93" name="Google Shape;93;p17"/>
          <p:cNvSpPr txBox="1"/>
          <p:nvPr/>
        </p:nvSpPr>
        <p:spPr>
          <a:xfrm>
            <a:off x="7194425" y="4387800"/>
            <a:ext cx="1894500" cy="2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</a:rPr>
              <a:t>h2114163 h&amp;e_ROI_1</a:t>
            </a:r>
            <a:endParaRPr sz="1000">
              <a:solidFill>
                <a:schemeClr val="lt1"/>
              </a:solidFill>
            </a:endParaRPr>
          </a:p>
        </p:txBody>
      </p:sp>
      <p:pic>
        <p:nvPicPr>
          <p:cNvPr id="94" name="Google Shape;9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67314" y="1091650"/>
            <a:ext cx="2012310" cy="3673125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7"/>
          <p:cNvSpPr txBox="1"/>
          <p:nvPr/>
        </p:nvSpPr>
        <p:spPr>
          <a:xfrm>
            <a:off x="6937800" y="1091650"/>
            <a:ext cx="1894500" cy="10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Coverage: 93.55%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Percent of mask as blank pixels: 17.05%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Score: 91.43%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96" name="Google Shape;96;p17"/>
          <p:cNvSpPr txBox="1"/>
          <p:nvPr/>
        </p:nvSpPr>
        <p:spPr>
          <a:xfrm>
            <a:off x="2772825" y="1091650"/>
            <a:ext cx="1894500" cy="10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Coverage: 92.33%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 Percent of mask as blank pixels: 24.02%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Score: 89.06%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97" name="Google Shape;97;p17"/>
          <p:cNvSpPr txBox="1"/>
          <p:nvPr/>
        </p:nvSpPr>
        <p:spPr>
          <a:xfrm>
            <a:off x="5208450" y="4226525"/>
            <a:ext cx="1894500" cy="2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</a:rPr>
              <a:t>h2114162 h&amp;e_ROI_1</a:t>
            </a:r>
            <a:endParaRPr sz="1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Second Issue Found</a:t>
            </a:r>
            <a:endParaRPr/>
          </a:p>
        </p:txBody>
      </p:sp>
      <p:sp>
        <p:nvSpPr>
          <p:cNvPr id="103" name="Google Shape;103;p18"/>
          <p:cNvSpPr txBox="1"/>
          <p:nvPr/>
        </p:nvSpPr>
        <p:spPr>
          <a:xfrm>
            <a:off x="1459825" y="4387800"/>
            <a:ext cx="1894500" cy="2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</a:rPr>
              <a:t>h2114161 h&amp;e_ROI_1</a:t>
            </a:r>
            <a:endParaRPr sz="1000">
              <a:solidFill>
                <a:schemeClr val="lt1"/>
              </a:solidFill>
            </a:endParaRPr>
          </a:p>
        </p:txBody>
      </p:sp>
      <p:sp>
        <p:nvSpPr>
          <p:cNvPr id="104" name="Google Shape;104;p18"/>
          <p:cNvSpPr txBox="1"/>
          <p:nvPr/>
        </p:nvSpPr>
        <p:spPr>
          <a:xfrm>
            <a:off x="4143025" y="4387800"/>
            <a:ext cx="1894500" cy="2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</a:rPr>
              <a:t>h2114162 h&amp;e_ROI_1</a:t>
            </a:r>
            <a:endParaRPr sz="1000">
              <a:solidFill>
                <a:schemeClr val="lt1"/>
              </a:solidFill>
            </a:endParaRPr>
          </a:p>
        </p:txBody>
      </p:sp>
      <p:sp>
        <p:nvSpPr>
          <p:cNvPr id="105" name="Google Shape;105;p18"/>
          <p:cNvSpPr txBox="1"/>
          <p:nvPr/>
        </p:nvSpPr>
        <p:spPr>
          <a:xfrm>
            <a:off x="7194425" y="4387800"/>
            <a:ext cx="1894500" cy="2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</a:rPr>
              <a:t>h2114163 h&amp;e_ROI_1</a:t>
            </a:r>
            <a:endParaRPr sz="1000">
              <a:solidFill>
                <a:schemeClr val="lt1"/>
              </a:solidFill>
            </a:endParaRPr>
          </a:p>
        </p:txBody>
      </p:sp>
      <p:pic>
        <p:nvPicPr>
          <p:cNvPr id="106" name="Google Shape;106;p18"/>
          <p:cNvPicPr preferRelativeResize="0"/>
          <p:nvPr/>
        </p:nvPicPr>
        <p:blipFill rotWithShape="1">
          <a:blip r:embed="rId3">
            <a:alphaModFix/>
          </a:blip>
          <a:srcRect b="7928" l="16315" r="40850" t="56326"/>
          <a:stretch/>
        </p:blipFill>
        <p:spPr>
          <a:xfrm>
            <a:off x="448987" y="1072750"/>
            <a:ext cx="1894500" cy="1972685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8"/>
          <p:cNvSpPr txBox="1"/>
          <p:nvPr/>
        </p:nvSpPr>
        <p:spPr>
          <a:xfrm>
            <a:off x="2678238" y="1017725"/>
            <a:ext cx="6311100" cy="226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Large section of epithelium is unpatched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Reason: if length&gt;=750 or length&lt;64 constraint in the code to avoid badly sized squares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Temporary Solution: Increase this allowance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Better Solution: Add these </a:t>
            </a:r>
            <a:r>
              <a:rPr lang="en" sz="1800">
                <a:solidFill>
                  <a:schemeClr val="dk2"/>
                </a:solidFill>
              </a:rPr>
              <a:t>parameters</a:t>
            </a:r>
            <a:r>
              <a:rPr lang="en" sz="1800">
                <a:solidFill>
                  <a:schemeClr val="dk2"/>
                </a:solidFill>
              </a:rPr>
              <a:t> into a grid search or optimize them based on epithelium width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08" name="Google Shape;108;p18"/>
          <p:cNvSpPr txBox="1"/>
          <p:nvPr/>
        </p:nvSpPr>
        <p:spPr>
          <a:xfrm>
            <a:off x="592863" y="3045425"/>
            <a:ext cx="1521300" cy="2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</a:rPr>
              <a:t>h2114163 h&amp;e_ROI_1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Second Issue Found</a:t>
            </a:r>
            <a:endParaRPr/>
          </a:p>
        </p:txBody>
      </p:sp>
      <p:sp>
        <p:nvSpPr>
          <p:cNvPr id="114" name="Google Shape;114;p19"/>
          <p:cNvSpPr txBox="1"/>
          <p:nvPr/>
        </p:nvSpPr>
        <p:spPr>
          <a:xfrm>
            <a:off x="1459825" y="4387800"/>
            <a:ext cx="1894500" cy="2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</a:rPr>
              <a:t>h2114161 h&amp;e_ROI_1</a:t>
            </a:r>
            <a:endParaRPr sz="1000">
              <a:solidFill>
                <a:schemeClr val="lt1"/>
              </a:solidFill>
            </a:endParaRPr>
          </a:p>
        </p:txBody>
      </p:sp>
      <p:sp>
        <p:nvSpPr>
          <p:cNvPr id="115" name="Google Shape;115;p19"/>
          <p:cNvSpPr txBox="1"/>
          <p:nvPr/>
        </p:nvSpPr>
        <p:spPr>
          <a:xfrm>
            <a:off x="4143025" y="4387800"/>
            <a:ext cx="1894500" cy="2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</a:rPr>
              <a:t>h2114162 h&amp;e_ROI_1</a:t>
            </a:r>
            <a:endParaRPr sz="1000">
              <a:solidFill>
                <a:schemeClr val="lt1"/>
              </a:solidFill>
            </a:endParaRPr>
          </a:p>
        </p:txBody>
      </p:sp>
      <p:sp>
        <p:nvSpPr>
          <p:cNvPr id="116" name="Google Shape;116;p19"/>
          <p:cNvSpPr txBox="1"/>
          <p:nvPr/>
        </p:nvSpPr>
        <p:spPr>
          <a:xfrm>
            <a:off x="7194425" y="4387800"/>
            <a:ext cx="1894500" cy="2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</a:rPr>
              <a:t>h2114163 h&amp;e_ROI_1</a:t>
            </a:r>
            <a:endParaRPr sz="1000">
              <a:solidFill>
                <a:schemeClr val="lt1"/>
              </a:solidFill>
            </a:endParaRPr>
          </a:p>
        </p:txBody>
      </p:sp>
      <p:pic>
        <p:nvPicPr>
          <p:cNvPr id="117" name="Google Shape;117;p19"/>
          <p:cNvPicPr preferRelativeResize="0"/>
          <p:nvPr/>
        </p:nvPicPr>
        <p:blipFill rotWithShape="1">
          <a:blip r:embed="rId3">
            <a:alphaModFix/>
          </a:blip>
          <a:srcRect b="8273" l="16051" r="0" t="0"/>
          <a:stretch/>
        </p:blipFill>
        <p:spPr>
          <a:xfrm>
            <a:off x="311700" y="1017725"/>
            <a:ext cx="2570650" cy="35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9"/>
          <p:cNvPicPr preferRelativeResize="0"/>
          <p:nvPr/>
        </p:nvPicPr>
        <p:blipFill rotWithShape="1">
          <a:blip r:embed="rId4">
            <a:alphaModFix/>
          </a:blip>
          <a:srcRect b="8273" l="16051" r="0" t="0"/>
          <a:stretch/>
        </p:blipFill>
        <p:spPr>
          <a:xfrm>
            <a:off x="4776875" y="1017725"/>
            <a:ext cx="2570650" cy="35048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/>
        </p:nvSpPr>
        <p:spPr>
          <a:xfrm>
            <a:off x="1646425" y="4288825"/>
            <a:ext cx="1521300" cy="2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lt1"/>
                </a:solidFill>
              </a:rPr>
              <a:t>h2114163 h&amp;e_ROI_1</a:t>
            </a:r>
            <a:endParaRPr sz="10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</a:endParaRPr>
          </a:p>
        </p:txBody>
      </p:sp>
      <p:sp>
        <p:nvSpPr>
          <p:cNvPr id="120" name="Google Shape;120;p19"/>
          <p:cNvSpPr txBox="1"/>
          <p:nvPr/>
        </p:nvSpPr>
        <p:spPr>
          <a:xfrm>
            <a:off x="6082350" y="4288825"/>
            <a:ext cx="1521300" cy="2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lt1"/>
                </a:solidFill>
              </a:rPr>
              <a:t>h2114163 h&amp;e_ROI_1</a:t>
            </a:r>
            <a:endParaRPr sz="10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</a:endParaRPr>
          </a:p>
        </p:txBody>
      </p:sp>
      <p:sp>
        <p:nvSpPr>
          <p:cNvPr id="121" name="Google Shape;121;p19"/>
          <p:cNvSpPr txBox="1"/>
          <p:nvPr/>
        </p:nvSpPr>
        <p:spPr>
          <a:xfrm>
            <a:off x="2961050" y="1130975"/>
            <a:ext cx="1894500" cy="10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Coverage: 74.68%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Percent of mask as blank pixels: 17.98%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Score: 76.15%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22" name="Google Shape;122;p19"/>
          <p:cNvSpPr txBox="1"/>
          <p:nvPr/>
        </p:nvSpPr>
        <p:spPr>
          <a:xfrm>
            <a:off x="7249500" y="1130975"/>
            <a:ext cx="1894500" cy="10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Coverage: 85.37%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Percent of mask as blank pixels: 17.46%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Score: 84.80%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0"/>
          <p:cNvSpPr txBox="1"/>
          <p:nvPr>
            <p:ph type="title"/>
          </p:nvPr>
        </p:nvSpPr>
        <p:spPr>
          <a:xfrm>
            <a:off x="311700" y="1663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Incorporating Thinkers’ epithelium width calculation</a:t>
            </a:r>
            <a:endParaRPr/>
          </a:p>
        </p:txBody>
      </p:sp>
      <p:sp>
        <p:nvSpPr>
          <p:cNvPr id="128" name="Google Shape;128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Benefits of Coders: no random point generation — every patch is generated along the </a:t>
            </a:r>
            <a:r>
              <a:rPr lang="en"/>
              <a:t>tangent of the outer contour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Benefits of Thinkers: no iterative patch generation — every patch is generated with epithelium width as size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What if we calculate width of epithelium on the normal line perpendicular to the tangent of the outer contour?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highlight>
                  <a:srgbClr val="FFE599"/>
                </a:highlight>
              </a:rPr>
              <a:t>COMBINED</a:t>
            </a:r>
            <a:r>
              <a:rPr lang="en"/>
              <a:t>: Non-random, non-iterative patching algorithm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Github Link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1"/>
          <p:cNvSpPr txBox="1"/>
          <p:nvPr>
            <p:ph type="title"/>
          </p:nvPr>
        </p:nvSpPr>
        <p:spPr>
          <a:xfrm>
            <a:off x="311700" y="198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Epithelium width results</a:t>
            </a:r>
            <a:endParaRPr/>
          </a:p>
        </p:txBody>
      </p:sp>
      <p:pic>
        <p:nvPicPr>
          <p:cNvPr id="134" name="Google Shape;13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8075" y="770900"/>
            <a:ext cx="1666875" cy="398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1"/>
          <p:cNvPicPr preferRelativeResize="0"/>
          <p:nvPr/>
        </p:nvPicPr>
        <p:blipFill rotWithShape="1">
          <a:blip r:embed="rId4">
            <a:alphaModFix/>
          </a:blip>
          <a:srcRect b="0" l="1049" r="76422" t="0"/>
          <a:stretch/>
        </p:blipFill>
        <p:spPr>
          <a:xfrm>
            <a:off x="591712" y="4681600"/>
            <a:ext cx="1759599" cy="421025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1"/>
          <p:cNvSpPr/>
          <p:nvPr/>
        </p:nvSpPr>
        <p:spPr>
          <a:xfrm>
            <a:off x="2885825" y="2117200"/>
            <a:ext cx="1568400" cy="10191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  <a:highlight>
                <a:srgbClr val="FF0000"/>
              </a:highlight>
            </a:endParaRPr>
          </a:p>
        </p:txBody>
      </p:sp>
      <p:pic>
        <p:nvPicPr>
          <p:cNvPr id="137" name="Google Shape;137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0" y="770900"/>
            <a:ext cx="1666875" cy="398145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1"/>
          <p:cNvSpPr txBox="1"/>
          <p:nvPr/>
        </p:nvSpPr>
        <p:spPr>
          <a:xfrm>
            <a:off x="2564275" y="1261900"/>
            <a:ext cx="20475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</a:rPr>
              <a:t>Increase parameter </a:t>
            </a:r>
            <a:r>
              <a:rPr b="1" lang="en" sz="1600">
                <a:solidFill>
                  <a:schemeClr val="dk2"/>
                </a:solidFill>
              </a:rPr>
              <a:t>overlap_thresh </a:t>
            </a:r>
            <a:r>
              <a:rPr lang="en" sz="1600">
                <a:solidFill>
                  <a:schemeClr val="dk2"/>
                </a:solidFill>
              </a:rPr>
              <a:t>from 0.2 → 0.4</a:t>
            </a:r>
            <a:endParaRPr sz="1600">
              <a:solidFill>
                <a:schemeClr val="dk2"/>
              </a:solidFill>
            </a:endParaRPr>
          </a:p>
        </p:txBody>
      </p:sp>
      <p:pic>
        <p:nvPicPr>
          <p:cNvPr id="139" name="Google Shape;139;p21"/>
          <p:cNvPicPr preferRelativeResize="0"/>
          <p:nvPr/>
        </p:nvPicPr>
        <p:blipFill rotWithShape="1">
          <a:blip r:embed="rId6">
            <a:alphaModFix/>
          </a:blip>
          <a:srcRect b="0" l="3920" r="0" t="0"/>
          <a:stretch/>
        </p:blipFill>
        <p:spPr>
          <a:xfrm>
            <a:off x="4554588" y="4681600"/>
            <a:ext cx="1701700" cy="42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